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6" r:id="rId3"/>
    <p:sldId id="267" r:id="rId4"/>
    <p:sldId id="265" r:id="rId5"/>
    <p:sldId id="257" r:id="rId6"/>
    <p:sldId id="271" r:id="rId7"/>
    <p:sldId id="273" r:id="rId8"/>
    <p:sldId id="268" r:id="rId9"/>
    <p:sldId id="259" r:id="rId10"/>
    <p:sldId id="269" r:id="rId11"/>
    <p:sldId id="260" r:id="rId12"/>
    <p:sldId id="270" r:id="rId13"/>
    <p:sldId id="261" r:id="rId14"/>
    <p:sldId id="262" r:id="rId15"/>
    <p:sldId id="263" r:id="rId16"/>
    <p:sldId id="264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77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26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2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8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4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3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2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9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3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9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5C2C-75EC-4B8B-8A62-4CEE0E1FB9AD}" type="datetimeFigureOut">
              <a:rPr lang="en-US" smtClean="0"/>
              <a:t>12-Dec-13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12F6-EAAE-49BF-A0A8-2547B8351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6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3.44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Heidi Newton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Suggestions for Improving 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More guidance for students on good questions and things to say in the Turing Test</a:t>
            </a:r>
          </a:p>
          <a:p>
            <a:pPr lvl="1"/>
            <a:r>
              <a:rPr lang="en-US" dirty="0" smtClean="0"/>
              <a:t>Perhaps students would benefit from teachers doing a demo in class?</a:t>
            </a:r>
          </a:p>
          <a:p>
            <a:pPr lvl="1"/>
            <a:r>
              <a:rPr lang="en-US" dirty="0" smtClean="0"/>
              <a:t>Class discussions about how to talk to the </a:t>
            </a:r>
            <a:r>
              <a:rPr lang="en-US" dirty="0" err="1" smtClean="0"/>
              <a:t>chatbots</a:t>
            </a:r>
            <a:r>
              <a:rPr lang="en-US" dirty="0" smtClean="0"/>
              <a:t> are recommended</a:t>
            </a:r>
            <a:endParaRPr lang="en-US" dirty="0"/>
          </a:p>
          <a:p>
            <a:r>
              <a:rPr lang="en-US" dirty="0" smtClean="0"/>
              <a:t>We’re going to make some improvements to the field guide… (and hopefully add 2 more topics for artificial intelligence).</a:t>
            </a:r>
          </a:p>
          <a:p>
            <a:pPr lvl="1"/>
            <a:r>
              <a:rPr lang="en-US" dirty="0" smtClean="0"/>
              <a:t>Reduce length of </a:t>
            </a:r>
            <a:r>
              <a:rPr lang="en-US" dirty="0" err="1" smtClean="0"/>
              <a:t>chatbots</a:t>
            </a:r>
            <a:r>
              <a:rPr lang="en-US" dirty="0" smtClean="0"/>
              <a:t>/ </a:t>
            </a:r>
            <a:r>
              <a:rPr lang="en-US" dirty="0" err="1" smtClean="0"/>
              <a:t>turing</a:t>
            </a:r>
            <a:r>
              <a:rPr lang="en-US" dirty="0" smtClean="0"/>
              <a:t> test activity.</a:t>
            </a:r>
          </a:p>
          <a:p>
            <a:pPr lvl="1"/>
            <a:r>
              <a:rPr lang="en-US" dirty="0" smtClean="0"/>
              <a:t>Going to post a discussion on the NZACDITT mailing list for thoughts on this.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Final note: remind students to keep conversations they put in their reports appropriate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Cleverbot</a:t>
            </a:r>
            <a:r>
              <a:rPr lang="en-US" dirty="0" smtClean="0"/>
              <a:t> is saying offensive things (it does sometimes…), censor it.</a:t>
            </a:r>
          </a:p>
          <a:p>
            <a:pPr lvl="1"/>
            <a:r>
              <a:rPr lang="en-US" dirty="0" smtClean="0"/>
              <a:t>(Offensive material in work submitted to be externally marked is not allowed according to NZQA rules)</a:t>
            </a:r>
          </a:p>
        </p:txBody>
      </p:sp>
    </p:spTree>
    <p:extLst>
      <p:ext uri="{BB962C8B-B14F-4D97-AF65-F5344CB8AC3E}">
        <p14:creationId xmlns:p14="http://schemas.microsoft.com/office/powerpoint/2010/main" val="38998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and Tractability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Field guide followers actually seemed to do quite well in this section.</a:t>
            </a:r>
          </a:p>
          <a:p>
            <a:r>
              <a:rPr lang="en-US" dirty="0" smtClean="0"/>
              <a:t>A lot of </a:t>
            </a:r>
            <a:r>
              <a:rPr lang="en-US" dirty="0" err="1" smtClean="0"/>
              <a:t>wikipedia</a:t>
            </a:r>
            <a:r>
              <a:rPr lang="en-US" dirty="0" smtClean="0"/>
              <a:t> paraphrasing that did not convey understanding</a:t>
            </a:r>
          </a:p>
          <a:p>
            <a:r>
              <a:rPr lang="en-US" dirty="0" smtClean="0"/>
              <a:t>Explanations with mathematical notation and “n” without evidence the student knew what they were talking about</a:t>
            </a:r>
          </a:p>
          <a:p>
            <a:r>
              <a:rPr lang="en-US" dirty="0" smtClean="0"/>
              <a:t>Some problems chosen lacked real world applications</a:t>
            </a:r>
          </a:p>
          <a:p>
            <a:pPr lvl="1"/>
            <a:r>
              <a:rPr lang="en-US" dirty="0" smtClean="0"/>
              <a:t>Towers of Hanoi is an interesting puzzle (not really a “problem”), but lacks real world applications</a:t>
            </a:r>
          </a:p>
        </p:txBody>
      </p:sp>
    </p:spTree>
    <p:extLst>
      <p:ext uri="{BB962C8B-B14F-4D97-AF65-F5344CB8AC3E}">
        <p14:creationId xmlns:p14="http://schemas.microsoft.com/office/powerpoint/2010/main" val="3646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Suggestions for Complexity and Tractability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Follow the field guide or come up with your own activity, rather than using </a:t>
            </a:r>
            <a:r>
              <a:rPr lang="en-US" dirty="0" err="1" smtClean="0"/>
              <a:t>wikipedia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Personalised</a:t>
            </a:r>
            <a:r>
              <a:rPr lang="en-US" dirty="0" smtClean="0"/>
              <a:t> examples are REALLY good</a:t>
            </a:r>
          </a:p>
          <a:p>
            <a:pPr lvl="1"/>
            <a:r>
              <a:rPr lang="en-US" dirty="0" smtClean="0"/>
              <a:t>Try and ensure there are real world applications for the problem</a:t>
            </a:r>
          </a:p>
          <a:p>
            <a:r>
              <a:rPr lang="en-US" dirty="0" smtClean="0"/>
              <a:t>If mathematical explanations about “n” are included in the report, putting some numbers to it to explain it is more convincing that the student actually understands the math</a:t>
            </a:r>
            <a:endParaRPr lang="en-US" dirty="0"/>
          </a:p>
          <a:p>
            <a:r>
              <a:rPr lang="en-US" dirty="0" smtClean="0"/>
              <a:t>Suggestions for problems: </a:t>
            </a:r>
          </a:p>
          <a:p>
            <a:pPr lvl="1"/>
            <a:r>
              <a:rPr lang="en-US" dirty="0" smtClean="0"/>
              <a:t>Travelling Salesman Problem </a:t>
            </a:r>
          </a:p>
          <a:p>
            <a:pPr lvl="2"/>
            <a:r>
              <a:rPr lang="en-US" dirty="0" err="1" smtClean="0"/>
              <a:t>Craypot</a:t>
            </a:r>
            <a:r>
              <a:rPr lang="en-US" dirty="0" smtClean="0"/>
              <a:t> variant 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ap of the school and the problem of delivering messages to classrooms), </a:t>
            </a:r>
          </a:p>
          <a:p>
            <a:pPr lvl="1"/>
            <a:r>
              <a:rPr lang="en-US" dirty="0" smtClean="0"/>
              <a:t>Bin Packing (or the knapsack problem)</a:t>
            </a:r>
          </a:p>
          <a:p>
            <a:pPr lvl="1"/>
            <a:r>
              <a:rPr lang="en-US" dirty="0" smtClean="0"/>
              <a:t> Timetabling</a:t>
            </a:r>
          </a:p>
          <a:p>
            <a:pPr lvl="1"/>
            <a:r>
              <a:rPr lang="en-US" dirty="0" smtClean="0"/>
              <a:t>Factoring product of two primes (applications in encryption)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1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Personalization was a bit limited; students did not really come up with their own state machines</a:t>
            </a:r>
          </a:p>
          <a:p>
            <a:r>
              <a:rPr lang="en-US" dirty="0" smtClean="0"/>
              <a:t>Few examples of regular expressions</a:t>
            </a:r>
          </a:p>
          <a:p>
            <a:pPr lvl="1"/>
            <a:r>
              <a:rPr lang="en-US" dirty="0" smtClean="0"/>
              <a:t>An excellent idea from </a:t>
            </a:r>
            <a:r>
              <a:rPr lang="en-US" dirty="0" err="1" smtClean="0"/>
              <a:t>Chch</a:t>
            </a:r>
            <a:r>
              <a:rPr lang="en-US" dirty="0" smtClean="0"/>
              <a:t> is getting students to make a database and use regular expression queries</a:t>
            </a:r>
          </a:p>
          <a:p>
            <a:r>
              <a:rPr lang="en-US" dirty="0" smtClean="0"/>
              <a:t>Some students muddled this with programming languages (which is in level 1)</a:t>
            </a:r>
          </a:p>
          <a:p>
            <a:r>
              <a:rPr lang="en-US" dirty="0" smtClean="0"/>
              <a:t>Not many students did this topic, I have not seen very many examples of it</a:t>
            </a:r>
          </a:p>
        </p:txBody>
      </p:sp>
    </p:spTree>
    <p:extLst>
      <p:ext uri="{BB962C8B-B14F-4D97-AF65-F5344CB8AC3E}">
        <p14:creationId xmlns:p14="http://schemas.microsoft.com/office/powerpoint/2010/main" val="24835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NOT an infrastructure standard!</a:t>
            </a:r>
          </a:p>
          <a:p>
            <a:r>
              <a:rPr lang="en-US" dirty="0" smtClean="0"/>
              <a:t>Rather, what are the jobs higher layer network protocols need to do?</a:t>
            </a:r>
          </a:p>
          <a:p>
            <a:r>
              <a:rPr lang="en-US" dirty="0" smtClean="0"/>
              <a:t>Ensure reliability, security, acknowledge when data is received…</a:t>
            </a:r>
          </a:p>
          <a:p>
            <a:r>
              <a:rPr lang="en-US" dirty="0" smtClean="0"/>
              <a:t>We are starting to think about how to deliver this within the field guide…</a:t>
            </a:r>
          </a:p>
          <a:p>
            <a:r>
              <a:rPr lang="en-US" dirty="0" smtClean="0"/>
              <a:t>(e.g. Tablets of Stone)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Second most popular topic overall</a:t>
            </a:r>
          </a:p>
          <a:p>
            <a:r>
              <a:rPr lang="en-US" dirty="0" smtClean="0"/>
              <a:t>Industry talks were very popular</a:t>
            </a:r>
          </a:p>
          <a:p>
            <a:pPr lvl="1"/>
            <a:r>
              <a:rPr lang="en-US" dirty="0" smtClean="0"/>
              <a:t>Learn methodologies from field guide/ other resources</a:t>
            </a:r>
          </a:p>
          <a:p>
            <a:pPr lvl="1"/>
            <a:r>
              <a:rPr lang="en-US" dirty="0" smtClean="0"/>
              <a:t>Link to practical applications from what speaker says</a:t>
            </a:r>
            <a:endParaRPr lang="en-US" dirty="0"/>
          </a:p>
          <a:p>
            <a:r>
              <a:rPr lang="en-US" dirty="0" smtClean="0"/>
              <a:t>I’ve not looked at much of the work done in this area</a:t>
            </a:r>
          </a:p>
          <a:p>
            <a:r>
              <a:rPr lang="en-US" dirty="0" smtClean="0"/>
              <a:t>Tough to personalize.</a:t>
            </a:r>
          </a:p>
          <a:p>
            <a:pPr lvl="1"/>
            <a:r>
              <a:rPr lang="en-US" dirty="0" smtClean="0"/>
              <a:t>Essay style ok for this topic</a:t>
            </a:r>
          </a:p>
          <a:p>
            <a:pPr lvl="1"/>
            <a:r>
              <a:rPr lang="en-US" dirty="0" smtClean="0"/>
              <a:t>Use the student voice!!!</a:t>
            </a:r>
            <a:endParaRPr lang="en-US" dirty="0"/>
          </a:p>
          <a:p>
            <a:r>
              <a:rPr lang="en-US" dirty="0" smtClean="0"/>
              <a:t>I have heard a few interesting comments/ concerns from teachers about it</a:t>
            </a:r>
          </a:p>
          <a:p>
            <a:pPr lvl="1"/>
            <a:r>
              <a:rPr lang="en-US" dirty="0" smtClean="0"/>
              <a:t>Anybody have anything to share?</a:t>
            </a:r>
          </a:p>
          <a:p>
            <a:r>
              <a:rPr lang="en-US" dirty="0" smtClean="0"/>
              <a:t>Explaining and discussing waterfall </a:t>
            </a:r>
            <a:r>
              <a:rPr lang="en-US" dirty="0" err="1" smtClean="0"/>
              <a:t>vs</a:t>
            </a:r>
            <a:r>
              <a:rPr lang="en-US" dirty="0" smtClean="0"/>
              <a:t> agile is a good idea</a:t>
            </a:r>
          </a:p>
          <a:p>
            <a:r>
              <a:rPr lang="en-US" dirty="0" smtClean="0"/>
              <a:t>Don’t do it on their own program!</a:t>
            </a:r>
          </a:p>
          <a:p>
            <a:pPr lvl="1"/>
            <a:r>
              <a:rPr lang="en-US" dirty="0" smtClean="0"/>
              <a:t>Software engineering is about BIG programs, not programs they can write in the classroom.</a:t>
            </a:r>
          </a:p>
        </p:txBody>
      </p:sp>
    </p:spTree>
    <p:extLst>
      <p:ext uri="{BB962C8B-B14F-4D97-AF65-F5344CB8AC3E}">
        <p14:creationId xmlns:p14="http://schemas.microsoft.com/office/powerpoint/2010/main" val="7485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and Computer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most mathematical topic</a:t>
            </a:r>
          </a:p>
          <a:p>
            <a:pPr lvl="1"/>
            <a:r>
              <a:rPr lang="en-US" dirty="0" smtClean="0"/>
              <a:t>Understanding matrices is a big part of it</a:t>
            </a:r>
          </a:p>
          <a:p>
            <a:r>
              <a:rPr lang="en-US" dirty="0" smtClean="0"/>
              <a:t>This is not about using graphics programs or using graphics</a:t>
            </a:r>
          </a:p>
          <a:p>
            <a:r>
              <a:rPr lang="en-US" dirty="0" smtClean="0"/>
              <a:t>Examples and widgets within the field guide provide good examples to focus on.</a:t>
            </a:r>
            <a:endParaRPr lang="en-US" dirty="0"/>
          </a:p>
          <a:p>
            <a:r>
              <a:rPr lang="en-US" dirty="0" smtClean="0"/>
              <a:t>Focusing on the error control coding of QR codes does not meet the standard (It’s level 2)</a:t>
            </a:r>
          </a:p>
          <a:p>
            <a:r>
              <a:rPr lang="en-US" dirty="0" smtClean="0"/>
              <a:t>There were not many students that did these topics, and I have not looked at them (not my area of expertise…)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If you are not confident and/or do not have your own resources, use the field guide or other good resources.</a:t>
            </a:r>
          </a:p>
          <a:p>
            <a:r>
              <a:rPr lang="en-US" dirty="0" smtClean="0"/>
              <a:t>Stay well away from </a:t>
            </a:r>
            <a:r>
              <a:rPr lang="en-US" dirty="0" err="1" smtClean="0"/>
              <a:t>wikipedia</a:t>
            </a:r>
            <a:r>
              <a:rPr lang="en-US" dirty="0" smtClean="0"/>
              <a:t> and field guide paraphrasing. It does not demonstrate understanding.</a:t>
            </a:r>
          </a:p>
          <a:p>
            <a:r>
              <a:rPr lang="en-US" dirty="0" smtClean="0"/>
              <a:t>14 pages of text and no images might not show a good understanding</a:t>
            </a:r>
          </a:p>
          <a:p>
            <a:r>
              <a:rPr lang="en-US" dirty="0" smtClean="0"/>
              <a:t>Don’t give them templates, student voice!</a:t>
            </a:r>
          </a:p>
          <a:p>
            <a:pPr lvl="1"/>
            <a:r>
              <a:rPr lang="en-US" dirty="0" smtClean="0"/>
              <a:t>Starting points, questions, checklists, OK, but not if form templates of the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6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am here to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have had a look at some of the 3.44 submissions.</a:t>
            </a:r>
          </a:p>
          <a:p>
            <a:r>
              <a:rPr lang="en-US" dirty="0" smtClean="0"/>
              <a:t>I am going to share some of my observations from looking at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6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annoying fine text nobody 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was NOT a marker</a:t>
            </a:r>
          </a:p>
          <a:p>
            <a:r>
              <a:rPr lang="en-US" dirty="0" smtClean="0"/>
              <a:t>This talk is about the student work that was submitted. The marking processes are outside the scope of the talk.</a:t>
            </a:r>
          </a:p>
        </p:txBody>
      </p:sp>
    </p:spTree>
    <p:extLst>
      <p:ext uri="{BB962C8B-B14F-4D97-AF65-F5344CB8AC3E}">
        <p14:creationId xmlns:p14="http://schemas.microsoft.com/office/powerpoint/2010/main" val="11022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(To ensure we cover everything…)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 issues </a:t>
            </a:r>
            <a:r>
              <a:rPr lang="en-US" dirty="0"/>
              <a:t>o</a:t>
            </a:r>
            <a:r>
              <a:rPr lang="en-US" dirty="0" smtClean="0"/>
              <a:t>verall</a:t>
            </a:r>
          </a:p>
          <a:p>
            <a:r>
              <a:rPr lang="en-US" dirty="0" smtClean="0"/>
              <a:t>Artificial Intelligence (Intelligent Systems)</a:t>
            </a:r>
          </a:p>
          <a:p>
            <a:r>
              <a:rPr lang="en-US" dirty="0" smtClean="0"/>
              <a:t>Complexity and Tractability</a:t>
            </a:r>
          </a:p>
          <a:p>
            <a:r>
              <a:rPr lang="en-US" dirty="0" smtClean="0"/>
              <a:t>Formal Languages</a:t>
            </a:r>
          </a:p>
          <a:p>
            <a:r>
              <a:rPr lang="en-US" dirty="0" smtClean="0"/>
              <a:t>Network Communication Protocols</a:t>
            </a:r>
          </a:p>
          <a:p>
            <a:r>
              <a:rPr lang="en-US" dirty="0" smtClean="0"/>
              <a:t>Software Engineering</a:t>
            </a:r>
          </a:p>
          <a:p>
            <a:r>
              <a:rPr lang="en-US" dirty="0" smtClean="0"/>
              <a:t>Computer Graphics and Vision</a:t>
            </a:r>
          </a:p>
          <a:p>
            <a:endParaRPr lang="en-US" dirty="0"/>
          </a:p>
          <a:p>
            <a:r>
              <a:rPr lang="en-US" dirty="0" smtClean="0"/>
              <a:t>And hopefully we can have discussions on each topic.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4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 Observed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Only covering 1 topic</a:t>
            </a:r>
          </a:p>
          <a:p>
            <a:r>
              <a:rPr lang="en-US" dirty="0" smtClean="0"/>
              <a:t>Only covering 1 topic well and doing poorly on the other</a:t>
            </a:r>
          </a:p>
          <a:p>
            <a:r>
              <a:rPr lang="en-US" dirty="0" smtClean="0"/>
              <a:t>Covering stuff that is not Computer Science</a:t>
            </a:r>
          </a:p>
          <a:p>
            <a:r>
              <a:rPr lang="en-US" dirty="0" smtClean="0"/>
              <a:t>Covering other Computer Science topics</a:t>
            </a:r>
          </a:p>
          <a:p>
            <a:r>
              <a:rPr lang="en-US" dirty="0" smtClean="0"/>
              <a:t>Writing 14 pages of achieved level material</a:t>
            </a:r>
          </a:p>
          <a:p>
            <a:r>
              <a:rPr lang="en-US" dirty="0" smtClean="0"/>
              <a:t>Copying/ paraphrasing </a:t>
            </a:r>
            <a:r>
              <a:rPr lang="en-US" dirty="0" err="1" smtClean="0"/>
              <a:t>wikipedia</a:t>
            </a:r>
            <a:endParaRPr lang="en-US" dirty="0" smtClean="0"/>
          </a:p>
          <a:p>
            <a:r>
              <a:rPr lang="en-US" dirty="0" smtClean="0"/>
              <a:t>Lack of </a:t>
            </a:r>
            <a:r>
              <a:rPr lang="en-US" dirty="0" err="1" smtClean="0"/>
              <a:t>personalisation</a:t>
            </a:r>
            <a:r>
              <a:rPr lang="en-US" dirty="0" smtClean="0"/>
              <a:t> – need student voice</a:t>
            </a:r>
          </a:p>
          <a:p>
            <a:r>
              <a:rPr lang="en-US" dirty="0" smtClean="0"/>
              <a:t>Jargon used incorrectly (or jargon defined using jargon)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8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“Problem” mean in Computer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was a few misunderstandings here…</a:t>
            </a:r>
          </a:p>
          <a:p>
            <a:r>
              <a:rPr lang="en-US" dirty="0" smtClean="0"/>
              <a:t>It does not mean a bad thing</a:t>
            </a:r>
          </a:p>
          <a:p>
            <a:pPr lvl="1"/>
            <a:r>
              <a:rPr lang="en-US" dirty="0" err="1" smtClean="0"/>
              <a:t>Infact</a:t>
            </a:r>
            <a:r>
              <a:rPr lang="en-US" dirty="0" smtClean="0"/>
              <a:t>, computer scientists LOVE problems!</a:t>
            </a:r>
          </a:p>
          <a:p>
            <a:r>
              <a:rPr lang="en-US" dirty="0" smtClean="0"/>
              <a:t>Tasks (often interesting) that have to be solved, not things that get in the way.</a:t>
            </a:r>
          </a:p>
          <a:p>
            <a:endParaRPr lang="en-US" dirty="0"/>
          </a:p>
          <a:p>
            <a:r>
              <a:rPr lang="en-US" dirty="0" smtClean="0"/>
              <a:t>Achieved: “describing </a:t>
            </a:r>
            <a:r>
              <a:rPr lang="en-US" dirty="0"/>
              <a:t>key problems that are </a:t>
            </a:r>
            <a:r>
              <a:rPr lang="en-US" dirty="0" smtClean="0"/>
              <a:t>addressed </a:t>
            </a:r>
            <a:r>
              <a:rPr lang="en-US" dirty="0"/>
              <a:t>in selected areas of computer </a:t>
            </a:r>
            <a:r>
              <a:rPr lang="en-US" dirty="0" smtClean="0"/>
              <a:t>Science”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 isn’t always a right and wrong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From my observations, and discussions over the last few days, some students find this difficult.</a:t>
            </a:r>
          </a:p>
          <a:p>
            <a:pPr lvl="1"/>
            <a:r>
              <a:rPr lang="en-US" dirty="0" smtClean="0"/>
              <a:t>Excellence often doesn’t have right and wrong answers</a:t>
            </a:r>
          </a:p>
          <a:p>
            <a:pPr lvl="1"/>
            <a:r>
              <a:rPr lang="en-US" dirty="0" smtClean="0"/>
              <a:t>Try to encourage them to have an opinion</a:t>
            </a:r>
          </a:p>
          <a:p>
            <a:pPr lvl="1"/>
            <a:r>
              <a:rPr lang="en-US" dirty="0" smtClean="0"/>
              <a:t>And to not be afraid to share it in their report with explanations to explain and/or justify it</a:t>
            </a:r>
          </a:p>
          <a:p>
            <a:pPr lvl="1"/>
            <a:r>
              <a:rPr lang="en-US" dirty="0" smtClean="0"/>
              <a:t>It is okay if the person next to you has a different </a:t>
            </a:r>
            <a:r>
              <a:rPr lang="en-US" dirty="0" err="1" smtClean="0"/>
              <a:t>opinon</a:t>
            </a:r>
            <a:endParaRPr lang="en-US" dirty="0" smtClean="0"/>
          </a:p>
          <a:p>
            <a:pPr lvl="1"/>
            <a:r>
              <a:rPr lang="en-US" dirty="0" smtClean="0"/>
              <a:t>And it is even okay if the marker has a different opinion, as long as you explained yours!</a:t>
            </a:r>
          </a:p>
          <a:p>
            <a:pPr lvl="1"/>
            <a:r>
              <a:rPr lang="en-US" dirty="0" smtClean="0"/>
              <a:t>Any other ideas?</a:t>
            </a:r>
          </a:p>
          <a:p>
            <a:r>
              <a:rPr lang="en-US" dirty="0" smtClean="0"/>
              <a:t>Note: This issue comes up in HCI for 1.44 and 2.44 as well!</a:t>
            </a:r>
          </a:p>
        </p:txBody>
      </p:sp>
    </p:spTree>
    <p:extLst>
      <p:ext uri="{BB962C8B-B14F-4D97-AF65-F5344CB8AC3E}">
        <p14:creationId xmlns:p14="http://schemas.microsoft.com/office/powerpoint/2010/main" val="24203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 few things about the report…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3.44 is a report, not an essay, not a narrative</a:t>
            </a:r>
          </a:p>
          <a:p>
            <a:r>
              <a:rPr lang="en-US" dirty="0" smtClean="0"/>
              <a:t>Some bullet points are fine (although use sentences; not two or three words)</a:t>
            </a:r>
          </a:p>
          <a:p>
            <a:r>
              <a:rPr lang="en-US" dirty="0" smtClean="0"/>
              <a:t>A heading in the ugly format used above would NOT lose marks as the marking is on the content (but I would still avoid word art </a:t>
            </a:r>
            <a:r>
              <a:rPr lang="en-US" dirty="0" smtClean="0">
                <a:sym typeface="Wingdings" pitchFamily="2" charset="2"/>
              </a:rPr>
              <a:t>)</a:t>
            </a:r>
            <a:endParaRPr lang="en-US" dirty="0" smtClean="0"/>
          </a:p>
          <a:p>
            <a:r>
              <a:rPr lang="en-US" dirty="0" smtClean="0"/>
              <a:t>You are even allowed to submit a short video instead of a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47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By FAR the most popular topic!</a:t>
            </a:r>
          </a:p>
          <a:p>
            <a:r>
              <a:rPr lang="en-US" dirty="0" smtClean="0"/>
              <a:t>Some VERY long reports (7 pages…) that ticked the boxes for achieved MANY times but did not touch Merit, so got Achieved</a:t>
            </a:r>
          </a:p>
          <a:p>
            <a:r>
              <a:rPr lang="en-US" dirty="0" smtClean="0"/>
              <a:t>Difficulties knowing what to say to </a:t>
            </a:r>
            <a:r>
              <a:rPr lang="en-US" dirty="0" err="1" smtClean="0"/>
              <a:t>chatbots</a:t>
            </a:r>
            <a:r>
              <a:rPr lang="en-US" dirty="0" smtClean="0"/>
              <a:t> for Turing Test</a:t>
            </a:r>
          </a:p>
          <a:p>
            <a:r>
              <a:rPr lang="en-US" dirty="0" smtClean="0"/>
              <a:t>Not linking back to practical applications (essential for excellence).</a:t>
            </a:r>
          </a:p>
          <a:p>
            <a:r>
              <a:rPr lang="en-US" dirty="0" smtClean="0"/>
              <a:t>Some applications discussed really weren’t AI</a:t>
            </a:r>
          </a:p>
          <a:p>
            <a:r>
              <a:rPr lang="en-US" dirty="0" smtClean="0"/>
              <a:t>Not enough explanation.</a:t>
            </a:r>
          </a:p>
        </p:txBody>
      </p:sp>
    </p:spTree>
    <p:extLst>
      <p:ext uri="{BB962C8B-B14F-4D97-AF65-F5344CB8AC3E}">
        <p14:creationId xmlns:p14="http://schemas.microsoft.com/office/powerpoint/2010/main" val="408695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3167</TotalTime>
  <Words>1200</Words>
  <Application>Microsoft Office PowerPoint</Application>
  <PresentationFormat>On-screen Show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3.44</vt:lpstr>
      <vt:lpstr>What I am here to talk about</vt:lpstr>
      <vt:lpstr>The annoying fine text nobody reads</vt:lpstr>
      <vt:lpstr>Agenda (To ensure we cover everything…)</vt:lpstr>
      <vt:lpstr>Common Issues Observed</vt:lpstr>
      <vt:lpstr>What does “Problem” mean in Computer Science?</vt:lpstr>
      <vt:lpstr>There isn’t always a right and wrong answer</vt:lpstr>
      <vt:lpstr>A few things about the report…</vt:lpstr>
      <vt:lpstr>Artificial Intelligence</vt:lpstr>
      <vt:lpstr>Suggestions for Improving Artificial Intelligence</vt:lpstr>
      <vt:lpstr>Complexity and Tractability</vt:lpstr>
      <vt:lpstr>Suggestions for Complexity and Tractability</vt:lpstr>
      <vt:lpstr>Formal Languages</vt:lpstr>
      <vt:lpstr>Network Protocols</vt:lpstr>
      <vt:lpstr>Software Engineering</vt:lpstr>
      <vt:lpstr>Graphics and Computer Vision</vt:lpstr>
      <vt:lpstr>Important Messages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newton</dc:creator>
  <cp:lastModifiedBy>heidi newton</cp:lastModifiedBy>
  <cp:revision>25</cp:revision>
  <dcterms:created xsi:type="dcterms:W3CDTF">2013-12-03T20:50:45Z</dcterms:created>
  <dcterms:modified xsi:type="dcterms:W3CDTF">2013-12-11T23:13:52Z</dcterms:modified>
</cp:coreProperties>
</file>